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4"/>
  </p:notesMasterIdLst>
  <p:handoutMasterIdLst>
    <p:handoutMasterId r:id="rId45"/>
  </p:handoutMasterIdLst>
  <p:sldIdLst>
    <p:sldId id="256" r:id="rId6"/>
    <p:sldId id="257" r:id="rId7"/>
    <p:sldId id="277" r:id="rId8"/>
    <p:sldId id="278" r:id="rId9"/>
    <p:sldId id="322" r:id="rId10"/>
    <p:sldId id="323" r:id="rId11"/>
    <p:sldId id="313" r:id="rId12"/>
    <p:sldId id="341" r:id="rId13"/>
    <p:sldId id="315" r:id="rId14"/>
    <p:sldId id="304" r:id="rId15"/>
    <p:sldId id="317" r:id="rId16"/>
    <p:sldId id="305" r:id="rId17"/>
    <p:sldId id="320" r:id="rId18"/>
    <p:sldId id="318" r:id="rId19"/>
    <p:sldId id="321" r:id="rId20"/>
    <p:sldId id="336" r:id="rId21"/>
    <p:sldId id="333" r:id="rId22"/>
    <p:sldId id="334" r:id="rId23"/>
    <p:sldId id="335" r:id="rId24"/>
    <p:sldId id="324" r:id="rId25"/>
    <p:sldId id="329" r:id="rId26"/>
    <p:sldId id="325" r:id="rId27"/>
    <p:sldId id="326" r:id="rId28"/>
    <p:sldId id="328" r:id="rId29"/>
    <p:sldId id="327" r:id="rId30"/>
    <p:sldId id="337" r:id="rId31"/>
    <p:sldId id="330" r:id="rId32"/>
    <p:sldId id="339" r:id="rId33"/>
    <p:sldId id="340" r:id="rId34"/>
    <p:sldId id="331" r:id="rId35"/>
    <p:sldId id="332" r:id="rId36"/>
    <p:sldId id="295" r:id="rId37"/>
    <p:sldId id="296" r:id="rId38"/>
    <p:sldId id="298" r:id="rId39"/>
    <p:sldId id="338" r:id="rId40"/>
    <p:sldId id="273" r:id="rId41"/>
    <p:sldId id="274" r:id="rId42"/>
    <p:sldId id="275" r:id="rId4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1" autoAdjust="0"/>
    <p:restoredTop sz="93971" autoAdjust="0"/>
  </p:normalViewPr>
  <p:slideViewPr>
    <p:cSldViewPr snapToGrid="0">
      <p:cViewPr varScale="1">
        <p:scale>
          <a:sx n="76" d="100"/>
          <a:sy n="76" d="100"/>
        </p:scale>
        <p:origin x="-784" y="-1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02/11/15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02/11/15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&lt;&lt;WIP We don</a:t>
            </a:r>
            <a:r>
              <a:rPr lang="fr-FR" dirty="0" smtClean="0"/>
              <a:t>'</a:t>
            </a:r>
            <a:r>
              <a:rPr lang="en-US" dirty="0" smtClean="0"/>
              <a:t>t need the variable here – could just pass the attribute directly into the template.  Maybe hard code it in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89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Gist here http://</a:t>
            </a:r>
            <a:r>
              <a:rPr lang="en-US" dirty="0" err="1" smtClean="0"/>
              <a:t>bit.ly</a:t>
            </a:r>
            <a:r>
              <a:rPr lang="en-US" dirty="0" smtClean="0"/>
              <a:t>/1FOVye2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081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888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7610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08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7543614"/>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4" r:id="rId15"/>
    <p:sldLayoutId id="2147483805" r:id="rId16"/>
    <p:sldLayoutId id="2147483806" r:id="rId17"/>
    <p:sldLayoutId id="2147483807" r:id="rId18"/>
    <p:sldLayoutId id="2147483809" r:id="rId19"/>
    <p:sldLayoutId id="2147483812" r:id="rId20"/>
    <p:sldLayoutId id="2147483815" r:id="rId21"/>
    <p:sldLayoutId id="2147483816" r:id="rId22"/>
    <p:sldLayoutId id="2147483817"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hyperlink" Target="http://bit.ly/1Hdx7E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supermarket.chef.i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 Attributes, Attribute Files and Dependencies</a:t>
            </a:r>
            <a:endParaRPr lang="en-US" dirty="0"/>
          </a:p>
        </p:txBody>
      </p:sp>
      <p:sp>
        <p:nvSpPr>
          <p:cNvPr id="3" name="Subtitle 2"/>
          <p:cNvSpPr>
            <a:spLocks noGrp="1"/>
          </p:cNvSpPr>
          <p:nvPr>
            <p:ph type="subTitle" idx="1"/>
          </p:nvPr>
        </p:nvSpPr>
        <p:spPr bwMode="auto">
          <a:xfrm>
            <a:off x="3013752" y="3705139"/>
            <a:ext cx="10972800" cy="560884"/>
          </a:xfrm>
        </p:spPr>
        <p:txBody>
          <a:bodyPr/>
          <a:lstStyle/>
          <a:p>
            <a:r>
              <a:rPr lang="en-US" dirty="0" smtClean="0"/>
              <a:t>Setting attributes within a cookbook</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'apache</a:t>
            </a:r>
            <a:r>
              <a:rPr lang="en-US" dirty="0">
                <a:solidFill>
                  <a:srgbClr val="000090"/>
                </a:solidFill>
              </a:rPr>
              <a:t>'</a:t>
            </a: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/apache/</a:t>
            </a:r>
            <a:r>
              <a:rPr lang="en-US" dirty="0" err="1" smtClean="0"/>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29043711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::attribute</a:t>
            </a:r>
          </a:p>
          <a:p>
            <a:r>
              <a:rPr lang="en-US" dirty="0">
                <a:latin typeface="Courier New"/>
                <a:cs typeface="Courier New"/>
              </a:rPr>
              <a:t>  * directory[cookbooks/apache/attributes] action create</a:t>
            </a:r>
          </a:p>
          <a:p>
            <a:r>
              <a:rPr lang="en-US" dirty="0">
                <a:latin typeface="Courier New"/>
                <a:cs typeface="Courier New"/>
              </a:rPr>
              <a:t>    - create new directory cookbooks/apache/attributes</a:t>
            </a:r>
          </a:p>
          <a:p>
            <a:r>
              <a:rPr lang="en-US" dirty="0">
                <a:latin typeface="Courier New"/>
                <a:cs typeface="Courier New"/>
              </a:rPr>
              <a:t>  * template[cookbooks/apache/attributes/</a:t>
            </a:r>
            <a:r>
              <a:rPr lang="en-US" dirty="0" err="1">
                <a:latin typeface="Courier New"/>
                <a:cs typeface="Courier New"/>
              </a:rPr>
              <a:t>default.rb</a:t>
            </a:r>
            <a:r>
              <a:rPr lang="en-US" dirty="0">
                <a:latin typeface="Courier New"/>
                <a:cs typeface="Courier New"/>
              </a:rPr>
              <a:t>] action create</a:t>
            </a:r>
          </a:p>
          <a:p>
            <a:r>
              <a:rPr lang="en-US" dirty="0">
                <a:latin typeface="Courier New"/>
                <a:cs typeface="Courier New"/>
              </a:rPr>
              <a:t>    - create new file cookbooks/apache/attributes/</a:t>
            </a:r>
            <a:r>
              <a:rPr lang="en-US" dirty="0" err="1">
                <a:latin typeface="Courier New"/>
                <a:cs typeface="Courier New"/>
              </a:rPr>
              <a:t>default.rb</a:t>
            </a:r>
            <a:endParaRPr lang="en-US" dirty="0">
              <a:latin typeface="Courier New"/>
              <a:cs typeface="Courier New"/>
            </a:endParaRPr>
          </a:p>
          <a:p>
            <a:r>
              <a:rPr lang="en-US" dirty="0">
                <a:latin typeface="Courier New"/>
                <a:cs typeface="Courier New"/>
              </a:rPr>
              <a:t>    - update content in file cookbooks/apache/attributes/</a:t>
            </a:r>
            <a:r>
              <a:rPr lang="en-US" dirty="0" err="1">
                <a:latin typeface="Courier New"/>
                <a:cs typeface="Courier New"/>
              </a:rPr>
              <a:t>default.rb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p:txBody>
      </p:sp>
      <p:sp>
        <p:nvSpPr>
          <p:cNvPr id="3" name="Title 2"/>
          <p:cNvSpPr>
            <a:spLocks noGrp="1"/>
          </p:cNvSpPr>
          <p:nvPr>
            <p:ph type="title"/>
          </p:nvPr>
        </p:nvSpPr>
        <p:spPr/>
        <p:txBody>
          <a:bodyPr/>
          <a:lstStyle/>
          <a:p>
            <a:r>
              <a:rPr lang="en-US" dirty="0" smtClean="0"/>
              <a:t>GE: Generate the attributes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a:t>
            </a:r>
            <a:r>
              <a:rPr lang="en-US" sz="3600" dirty="0">
                <a:latin typeface="Courier New"/>
                <a:cs typeface="Courier New"/>
              </a:rPr>
              <a:t>-repo</a:t>
            </a:r>
          </a:p>
          <a:p>
            <a:r>
              <a:rPr lang="en-US" sz="3600" dirty="0">
                <a:latin typeface="Courier New"/>
                <a:cs typeface="Courier New"/>
              </a:rPr>
              <a:t>$ </a:t>
            </a:r>
            <a:r>
              <a:rPr lang="en-US" sz="3600" dirty="0" smtClean="0">
                <a:latin typeface="Courier New"/>
                <a:cs typeface="Courier New"/>
              </a:rPr>
              <a:t>chef generate attribute cookbooks/apache default</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07242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Set the port value as an </a:t>
            </a:r>
            <a:r>
              <a:rPr lang="en-US" dirty="0"/>
              <a:t>a</a:t>
            </a:r>
            <a:r>
              <a:rPr lang="en-US" dirty="0" smtClean="0"/>
              <a:t>ttribute</a:t>
            </a:r>
            <a:endParaRPr lang="en-US" dirty="0"/>
          </a:p>
        </p:txBody>
      </p:sp>
      <p:sp>
        <p:nvSpPr>
          <p:cNvPr id="2" name="Content Placeholder 1"/>
          <p:cNvSpPr>
            <a:spLocks noGrp="1"/>
          </p:cNvSpPr>
          <p:nvPr>
            <p:ph sz="quarter" idx="10"/>
          </p:nvPr>
        </p:nvSpPr>
        <p:spPr/>
        <p:txBody>
          <a:bodyPr/>
          <a:lstStyle/>
          <a:p>
            <a:r>
              <a:rPr lang="en-US" sz="3200" dirty="0" smtClean="0"/>
              <a:t>default[</a:t>
            </a:r>
            <a:r>
              <a:rPr lang="en-US" sz="3200" dirty="0"/>
              <a:t>'</a:t>
            </a:r>
            <a:r>
              <a:rPr lang="en-US" sz="3200" dirty="0" smtClean="0"/>
              <a:t>apache</a:t>
            </a:r>
            <a:r>
              <a:rPr lang="en-US" sz="3200" dirty="0"/>
              <a:t>'</a:t>
            </a:r>
            <a:r>
              <a:rPr lang="en-US" sz="3200" dirty="0" smtClean="0"/>
              <a:t>]['port</a:t>
            </a:r>
            <a:r>
              <a:rPr lang="en-US" sz="3200" dirty="0"/>
              <a:t>'</a:t>
            </a:r>
            <a:r>
              <a:rPr lang="en-US" sz="3200" dirty="0" smtClean="0"/>
              <a:t>] </a:t>
            </a:r>
            <a:r>
              <a:rPr lang="en-US" sz="3200" dirty="0"/>
              <a:t>= 8080</a:t>
            </a:r>
          </a:p>
        </p:txBody>
      </p:sp>
      <p:sp>
        <p:nvSpPr>
          <p:cNvPr id="4" name="Text Placeholder 3"/>
          <p:cNvSpPr>
            <a:spLocks noGrp="1"/>
          </p:cNvSpPr>
          <p:nvPr>
            <p:ph type="body" sz="quarter" idx="11"/>
          </p:nvPr>
        </p:nvSpPr>
        <p:spPr/>
        <p:txBody>
          <a:bodyPr>
            <a:normAutofit fontScale="85000" lnSpcReduction="20000"/>
          </a:bodyPr>
          <a:lstStyle/>
          <a:p>
            <a:r>
              <a:rPr lang="en-US" dirty="0"/>
              <a:t>cookbooks</a:t>
            </a:r>
            <a:r>
              <a:rPr lang="en-US" dirty="0" smtClean="0"/>
              <a:t>/apache</a:t>
            </a:r>
            <a:r>
              <a:rPr lang="en-US" dirty="0"/>
              <a:t>/attributes/</a:t>
            </a:r>
            <a:r>
              <a:rPr lang="en-US" dirty="0" err="1"/>
              <a:t>default.rb</a:t>
            </a:r>
            <a:endParaRPr lang="en-US" dirty="0"/>
          </a:p>
        </p:txBody>
      </p:sp>
      <p:sp>
        <p:nvSpPr>
          <p:cNvPr id="7" name="Text Placeholder 6"/>
          <p:cNvSpPr>
            <a:spLocks noGrp="1"/>
          </p:cNvSpPr>
          <p:nvPr>
            <p:ph type="body" sz="quarter" idx="13"/>
          </p:nvPr>
        </p:nvSpPr>
        <p:spPr>
          <a:xfrm>
            <a:off x="1135042" y="2143488"/>
            <a:ext cx="14404273" cy="626533"/>
          </a:xfrm>
        </p:spPr>
        <p:txBody>
          <a:bodyPr/>
          <a:lstStyle/>
          <a:p>
            <a:endParaRPr lang="en-US" dirty="0"/>
          </a:p>
        </p:txBody>
      </p:sp>
    </p:spTree>
    <p:extLst>
      <p:ext uri="{BB962C8B-B14F-4D97-AF65-F5344CB8AC3E}">
        <p14:creationId xmlns:p14="http://schemas.microsoft.com/office/powerpoint/2010/main" val="35672097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 Update the </a:t>
            </a:r>
            <a:r>
              <a:rPr lang="en-US" dirty="0"/>
              <a:t>a</a:t>
            </a:r>
            <a:r>
              <a:rPr lang="en-US" dirty="0" smtClean="0"/>
              <a:t>pache::server recipe </a:t>
            </a:r>
            <a:endParaRPr lang="en-US" dirty="0"/>
          </a:p>
        </p:txBody>
      </p:sp>
      <p:sp>
        <p:nvSpPr>
          <p:cNvPr id="5" name="Content Placeholder 4"/>
          <p:cNvSpPr>
            <a:spLocks noGrp="1"/>
          </p:cNvSpPr>
          <p:nvPr>
            <p:ph sz="quarter" idx="10"/>
          </p:nvPr>
        </p:nvSpPr>
        <p:spPr/>
        <p:txBody>
          <a:bodyPr>
            <a:noAutofit/>
          </a:bodyPr>
          <a:lstStyle/>
          <a:p>
            <a:r>
              <a:rPr lang="en-US" sz="1900" dirty="0"/>
              <a:t>...</a:t>
            </a:r>
            <a:endParaRPr lang="en-US" sz="1900" dirty="0">
              <a:solidFill>
                <a:srgbClr val="4E9A06"/>
              </a:solidFill>
            </a:endParaRPr>
          </a:p>
          <a:p>
            <a:r>
              <a:rPr lang="en-US" sz="1900" dirty="0">
                <a:solidFill>
                  <a:schemeClr val="tx2"/>
                </a:solidFill>
              </a:rPr>
              <a:t>template </a:t>
            </a:r>
            <a:r>
              <a:rPr lang="en-US" sz="1900" dirty="0">
                <a:solidFill>
                  <a:srgbClr val="BA2020"/>
                </a:solidFill>
              </a:rPr>
              <a:t>'</a:t>
            </a:r>
            <a:r>
              <a:rPr lang="en-US" sz="1900" dirty="0" smtClean="0">
                <a:solidFill>
                  <a:srgbClr val="BA2020"/>
                </a:solidFill>
              </a:rPr>
              <a:t>/</a:t>
            </a:r>
            <a:r>
              <a:rPr lang="en-US" sz="1900" dirty="0" err="1">
                <a:solidFill>
                  <a:srgbClr val="BA2020"/>
                </a:solidFill>
              </a:rPr>
              <a:t>var</a:t>
            </a:r>
            <a:r>
              <a:rPr lang="en-US" sz="1900" dirty="0">
                <a:solidFill>
                  <a:srgbClr val="BA2020"/>
                </a:solidFill>
              </a:rPr>
              <a:t>/www/html/</a:t>
            </a:r>
            <a:r>
              <a:rPr lang="en-US" sz="1900" dirty="0" err="1" smtClean="0">
                <a:solidFill>
                  <a:srgbClr val="BA2020"/>
                </a:solidFill>
              </a:rPr>
              <a:t>index.html</a:t>
            </a:r>
            <a:r>
              <a:rPr lang="en-US" sz="1900" dirty="0" smtClean="0">
                <a:solidFill>
                  <a:srgbClr val="BA2020"/>
                </a:solidFill>
              </a:rPr>
              <a:t>' </a:t>
            </a:r>
            <a:r>
              <a:rPr lang="en-US" sz="1900" b="1" dirty="0">
                <a:solidFill>
                  <a:srgbClr val="107F01"/>
                </a:solidFill>
              </a:rPr>
              <a:t>do</a:t>
            </a:r>
            <a:endParaRPr lang="en-US" sz="1900" dirty="0">
              <a:solidFill>
                <a:schemeClr val="tx2"/>
              </a:solidFill>
            </a:endParaRPr>
          </a:p>
          <a:p>
            <a:r>
              <a:rPr lang="en-US" sz="1900" dirty="0">
                <a:solidFill>
                  <a:schemeClr val="tx2"/>
                </a:solidFill>
              </a:rPr>
              <a:t>  source </a:t>
            </a:r>
            <a:r>
              <a:rPr lang="en-US" sz="1900" dirty="0" smtClean="0">
                <a:solidFill>
                  <a:schemeClr val="tx2"/>
                </a:solidFill>
              </a:rPr>
              <a:t>'</a:t>
            </a:r>
            <a:r>
              <a:rPr lang="en-US" sz="1900" dirty="0" err="1" smtClean="0">
                <a:solidFill>
                  <a:schemeClr val="tx2"/>
                </a:solidFill>
              </a:rPr>
              <a:t>index.html.erb</a:t>
            </a:r>
            <a:r>
              <a:rPr lang="en-US" sz="1900" dirty="0" smtClean="0">
                <a:solidFill>
                  <a:schemeClr val="tx2"/>
                </a:solidFill>
              </a:rPr>
              <a:t>'</a:t>
            </a:r>
            <a:endParaRPr lang="en-US" sz="1900" dirty="0">
              <a:solidFill>
                <a:srgbClr val="BA2020"/>
              </a:solidFill>
            </a:endParaRPr>
          </a:p>
          <a:p>
            <a:r>
              <a:rPr lang="en-US" sz="1900" b="1" dirty="0">
                <a:solidFill>
                  <a:srgbClr val="107F01"/>
                </a:solidFill>
              </a:rPr>
              <a:t>end</a:t>
            </a:r>
            <a:endParaRPr lang="en-US" sz="1900" b="1" dirty="0" smtClean="0">
              <a:solidFill>
                <a:schemeClr val="tx2"/>
              </a:solidFill>
              <a:ea typeface="Heiti SC Medium" charset="0"/>
              <a:cs typeface="Heiti SC Medium" charset="0"/>
            </a:endParaRPr>
          </a:p>
          <a:p>
            <a:endParaRPr lang="en-US" sz="1900" dirty="0" smtClean="0"/>
          </a:p>
          <a:p>
            <a:r>
              <a:rPr lang="en-US" sz="1900" dirty="0" smtClean="0"/>
              <a:t>template </a:t>
            </a:r>
            <a:r>
              <a:rPr lang="en-US" sz="1900" dirty="0">
                <a:solidFill>
                  <a:srgbClr val="FF0000"/>
                </a:solidFill>
              </a:rPr>
              <a:t>'</a:t>
            </a:r>
            <a:r>
              <a:rPr lang="en-US" sz="1900" dirty="0" smtClean="0">
                <a:solidFill>
                  <a:srgbClr val="FF0000"/>
                </a:solidFill>
              </a:rPr>
              <a:t>/</a:t>
            </a:r>
            <a:r>
              <a:rPr lang="en-US" sz="1900" dirty="0" err="1">
                <a:solidFill>
                  <a:srgbClr val="FF0000"/>
                </a:solidFill>
              </a:rPr>
              <a:t>etc</a:t>
            </a:r>
            <a:r>
              <a:rPr lang="en-US" sz="1900" dirty="0">
                <a:solidFill>
                  <a:srgbClr val="FF0000"/>
                </a:solidFill>
              </a:rPr>
              <a:t>/</a:t>
            </a:r>
            <a:r>
              <a:rPr lang="en-US" sz="1900" dirty="0" err="1">
                <a:solidFill>
                  <a:srgbClr val="FF0000"/>
                </a:solidFill>
              </a:rPr>
              <a:t>httpd</a:t>
            </a:r>
            <a:r>
              <a:rPr lang="en-US" sz="1900" dirty="0">
                <a:solidFill>
                  <a:srgbClr val="FF0000"/>
                </a:solidFill>
              </a:rPr>
              <a:t>/</a:t>
            </a:r>
            <a:r>
              <a:rPr lang="en-US" sz="1900" dirty="0" err="1">
                <a:solidFill>
                  <a:srgbClr val="FF0000"/>
                </a:solidFill>
              </a:rPr>
              <a:t>conf</a:t>
            </a:r>
            <a:r>
              <a:rPr lang="en-US" sz="1900" dirty="0">
                <a:solidFill>
                  <a:srgbClr val="FF0000"/>
                </a:solidFill>
              </a:rPr>
              <a:t>/</a:t>
            </a:r>
            <a:r>
              <a:rPr lang="en-US" sz="1900" dirty="0" err="1" smtClean="0">
                <a:solidFill>
                  <a:srgbClr val="FF0000"/>
                </a:solidFill>
              </a:rPr>
              <a:t>httpd.conf</a:t>
            </a:r>
            <a:r>
              <a:rPr lang="en-US" sz="1900" dirty="0">
                <a:solidFill>
                  <a:srgbClr val="FF0000"/>
                </a:solidFill>
              </a:rPr>
              <a:t>'</a:t>
            </a:r>
            <a:r>
              <a:rPr lang="en-US" sz="1900" dirty="0" smtClean="0">
                <a:solidFill>
                  <a:srgbClr val="FF0000"/>
                </a:solidFill>
              </a:rPr>
              <a:t> </a:t>
            </a:r>
            <a:r>
              <a:rPr lang="en-US" sz="1900" b="1" dirty="0">
                <a:solidFill>
                  <a:srgbClr val="107F01"/>
                </a:solidFill>
              </a:rPr>
              <a:t>do</a:t>
            </a:r>
            <a:endParaRPr lang="en-US" sz="1900" dirty="0"/>
          </a:p>
          <a:p>
            <a:r>
              <a:rPr lang="en-US" sz="1900" dirty="0"/>
              <a:t>  action </a:t>
            </a:r>
            <a:r>
              <a:rPr lang="en-US" sz="1900" dirty="0">
                <a:solidFill>
                  <a:srgbClr val="000090"/>
                </a:solidFill>
              </a:rPr>
              <a:t>:create</a:t>
            </a:r>
          </a:p>
          <a:p>
            <a:r>
              <a:rPr lang="en-US" sz="1900" dirty="0"/>
              <a:t>  source </a:t>
            </a:r>
            <a:r>
              <a:rPr lang="en-US" sz="1900" dirty="0">
                <a:solidFill>
                  <a:srgbClr val="000090"/>
                </a:solidFill>
              </a:rPr>
              <a:t>'</a:t>
            </a:r>
            <a:r>
              <a:rPr lang="en-US" sz="1900" dirty="0" err="1" smtClean="0">
                <a:solidFill>
                  <a:srgbClr val="000090"/>
                </a:solidFill>
              </a:rPr>
              <a:t>httpd.conf.erb</a:t>
            </a:r>
            <a:r>
              <a:rPr lang="en-US" sz="1900" dirty="0">
                <a:solidFill>
                  <a:srgbClr val="000090"/>
                </a:solidFill>
              </a:rPr>
              <a:t>'</a:t>
            </a:r>
          </a:p>
          <a:p>
            <a:r>
              <a:rPr lang="en-US" sz="1900" dirty="0" smtClean="0"/>
              <a:t>  notifies </a:t>
            </a:r>
            <a:r>
              <a:rPr lang="en-US" sz="1900" dirty="0">
                <a:solidFill>
                  <a:srgbClr val="000090"/>
                </a:solidFill>
              </a:rPr>
              <a:t>:restart</a:t>
            </a:r>
            <a:r>
              <a:rPr lang="en-US" sz="1900" dirty="0"/>
              <a:t>, </a:t>
            </a:r>
            <a:r>
              <a:rPr lang="en-US" sz="1900" dirty="0">
                <a:solidFill>
                  <a:srgbClr val="000090"/>
                </a:solidFill>
              </a:rPr>
              <a:t>'</a:t>
            </a:r>
            <a:r>
              <a:rPr lang="en-US" sz="1900" dirty="0" smtClean="0">
                <a:solidFill>
                  <a:srgbClr val="000090"/>
                </a:solidFill>
              </a:rPr>
              <a:t>service</a:t>
            </a:r>
            <a:r>
              <a:rPr lang="en-US" sz="1900" dirty="0">
                <a:solidFill>
                  <a:srgbClr val="000090"/>
                </a:solidFill>
              </a:rPr>
              <a:t>[</a:t>
            </a:r>
            <a:r>
              <a:rPr lang="en-US" sz="1900" dirty="0" err="1">
                <a:solidFill>
                  <a:srgbClr val="000090"/>
                </a:solidFill>
              </a:rPr>
              <a:t>httpd</a:t>
            </a:r>
            <a:r>
              <a:rPr lang="en-US" sz="1900" dirty="0" smtClean="0">
                <a:solidFill>
                  <a:srgbClr val="000090"/>
                </a:solidFill>
              </a:rPr>
              <a:t>]'</a:t>
            </a:r>
            <a:endParaRPr lang="en-US" sz="1900" dirty="0">
              <a:solidFill>
                <a:srgbClr val="000090"/>
              </a:solidFill>
            </a:endParaRPr>
          </a:p>
          <a:p>
            <a:r>
              <a:rPr lang="en-US" sz="1900" b="1" dirty="0">
                <a:solidFill>
                  <a:srgbClr val="107F01"/>
                </a:solidFill>
              </a:rPr>
              <a:t>end</a:t>
            </a:r>
            <a:endParaRPr lang="en-US" sz="1900" dirty="0"/>
          </a:p>
          <a:p>
            <a:endParaRPr lang="en-US" sz="1900" dirty="0"/>
          </a:p>
          <a:p>
            <a:r>
              <a:rPr lang="en-US" sz="1900" dirty="0"/>
              <a:t>service </a:t>
            </a:r>
            <a:r>
              <a:rPr lang="en-US" sz="1900" dirty="0" smtClean="0">
                <a:solidFill>
                  <a:srgbClr val="BA2020"/>
                </a:solidFill>
              </a:rPr>
              <a:t>'</a:t>
            </a:r>
            <a:r>
              <a:rPr lang="en-US" sz="1900" dirty="0" err="1" smtClean="0">
                <a:solidFill>
                  <a:srgbClr val="BA2020"/>
                </a:solidFill>
              </a:rPr>
              <a:t>httpd</a:t>
            </a:r>
            <a:r>
              <a:rPr lang="en-US" sz="1900" dirty="0" smtClean="0">
                <a:solidFill>
                  <a:srgbClr val="BA2020"/>
                </a:solidFill>
              </a:rPr>
              <a:t>'</a:t>
            </a:r>
            <a:r>
              <a:rPr lang="en-US" sz="1900" dirty="0" smtClean="0"/>
              <a:t> </a:t>
            </a:r>
            <a:r>
              <a:rPr lang="en-US" sz="1900" b="1" dirty="0">
                <a:solidFill>
                  <a:srgbClr val="107F01"/>
                </a:solidFill>
              </a:rPr>
              <a:t>do</a:t>
            </a:r>
            <a:endParaRPr lang="en-US" sz="1900" dirty="0"/>
          </a:p>
          <a:p>
            <a:r>
              <a:rPr lang="en-US" sz="1900" dirty="0"/>
              <a:t>  action </a:t>
            </a:r>
            <a:r>
              <a:rPr lang="en-US" sz="1900" dirty="0">
                <a:solidFill>
                  <a:srgbClr val="666566"/>
                </a:solidFill>
              </a:rPr>
              <a:t>[</a:t>
            </a:r>
            <a:r>
              <a:rPr lang="en-US" sz="1900" dirty="0"/>
              <a:t> </a:t>
            </a:r>
            <a:r>
              <a:rPr lang="en-US" sz="1900" dirty="0">
                <a:solidFill>
                  <a:srgbClr val="19167B"/>
                </a:solidFill>
              </a:rPr>
              <a:t>:enable</a:t>
            </a:r>
            <a:r>
              <a:rPr lang="en-US" sz="1900" dirty="0"/>
              <a:t>, </a:t>
            </a:r>
            <a:r>
              <a:rPr lang="en-US" sz="1900" dirty="0">
                <a:solidFill>
                  <a:srgbClr val="19167B"/>
                </a:solidFill>
              </a:rPr>
              <a:t>:start</a:t>
            </a:r>
            <a:r>
              <a:rPr lang="en-US" sz="1900" dirty="0"/>
              <a:t> </a:t>
            </a:r>
            <a:r>
              <a:rPr lang="en-US" sz="1900" dirty="0">
                <a:solidFill>
                  <a:srgbClr val="666566"/>
                </a:solidFill>
              </a:rPr>
              <a:t>]</a:t>
            </a:r>
            <a:endParaRPr lang="en-US" sz="1900" dirty="0"/>
          </a:p>
          <a:p>
            <a:r>
              <a:rPr lang="en-US" sz="1900" b="1" dirty="0" smtClean="0">
                <a:solidFill>
                  <a:srgbClr val="107F01"/>
                </a:solidFill>
              </a:rPr>
              <a:t>end`</a:t>
            </a:r>
            <a:endParaRPr lang="en-US" sz="1900" dirty="0"/>
          </a:p>
        </p:txBody>
      </p:sp>
      <p:sp>
        <p:nvSpPr>
          <p:cNvPr id="6" name="Text Placeholder 5"/>
          <p:cNvSpPr>
            <a:spLocks noGrp="1"/>
          </p:cNvSpPr>
          <p:nvPr>
            <p:ph type="body" sz="quarter" idx="11"/>
          </p:nvPr>
        </p:nvSpPr>
        <p:spPr/>
        <p:txBody>
          <a:bodyPr>
            <a:normAutofit fontScale="92500" lnSpcReduction="10000"/>
          </a:bodyPr>
          <a:lstStyle/>
          <a:p>
            <a:r>
              <a:rPr lang="en-US" sz="3700" dirty="0"/>
              <a:t>cookbooks</a:t>
            </a:r>
            <a:r>
              <a:rPr lang="en-US" sz="3700" dirty="0" smtClean="0"/>
              <a:t>/apache</a:t>
            </a:r>
            <a:r>
              <a:rPr lang="en-US" sz="3700" dirty="0"/>
              <a:t>/recipes</a:t>
            </a:r>
            <a:r>
              <a:rPr lang="en-US" sz="3700" dirty="0" smtClean="0"/>
              <a:t>/</a:t>
            </a:r>
            <a:r>
              <a:rPr lang="en-US" sz="3700" dirty="0" err="1" smtClean="0"/>
              <a:t>server.rb</a:t>
            </a:r>
            <a:endParaRPr lang="en-US" sz="3700" dirty="0"/>
          </a:p>
        </p:txBody>
      </p:sp>
      <p:sp>
        <p:nvSpPr>
          <p:cNvPr id="3" name="Text Placeholder 2"/>
          <p:cNvSpPr>
            <a:spLocks noGrp="1"/>
          </p:cNvSpPr>
          <p:nvPr>
            <p:ph type="body" sz="quarter" idx="13"/>
          </p:nvPr>
        </p:nvSpPr>
        <p:spPr>
          <a:xfrm>
            <a:off x="1081001" y="4026468"/>
            <a:ext cx="14404273" cy="2107815"/>
          </a:xfrm>
        </p:spPr>
        <p:txBody>
          <a:bodyPr/>
          <a:lstStyle/>
          <a:p>
            <a:endParaRPr lang="en-US" dirty="0"/>
          </a:p>
        </p:txBody>
      </p:sp>
    </p:spTree>
    <p:extLst>
      <p:ext uri="{BB962C8B-B14F-4D97-AF65-F5344CB8AC3E}">
        <p14:creationId xmlns:p14="http://schemas.microsoft.com/office/powerpoint/2010/main" val="417820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smtClean="0">
                <a:latin typeface="Courier New"/>
                <a:cs typeface="Courier New"/>
              </a:rPr>
              <a:t>output </a:t>
            </a:r>
            <a:r>
              <a:rPr lang="en-US" dirty="0">
                <a:latin typeface="Courier New"/>
                <a:cs typeface="Courier New"/>
              </a:rPr>
              <a:t>suppressed by </a:t>
            </a:r>
            <a:r>
              <a:rPr lang="en-US" dirty="0" err="1">
                <a:latin typeface="Courier New"/>
                <a:cs typeface="Courier New"/>
              </a:rPr>
              <a:t>config</a:t>
            </a:r>
            <a:r>
              <a:rPr lang="en-US" dirty="0">
                <a:latin typeface="Courier New"/>
                <a:cs typeface="Courier New"/>
              </a:rPr>
              <a:t>)</a:t>
            </a:r>
          </a:p>
          <a:p>
            <a:r>
              <a:rPr lang="en-US" dirty="0">
                <a:latin typeface="Courier New"/>
                <a:cs typeface="Courier New"/>
              </a:rPr>
              <a:t>MacBook-Pro-3:chef-repo </a:t>
            </a:r>
            <a:r>
              <a:rPr lang="en-US" dirty="0" err="1">
                <a:latin typeface="Courier New"/>
                <a:cs typeface="Courier New"/>
              </a:rPr>
              <a:t>johnfitzpatrick</a:t>
            </a:r>
            <a:r>
              <a:rPr lang="en-US" dirty="0">
                <a:latin typeface="Courier New"/>
                <a:cs typeface="Courier New"/>
              </a:rPr>
              <a:t>$ chef generate template cookbooks/apache </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directory[cookbooks/apache/templates/default] action create (up to date)</a:t>
            </a:r>
          </a:p>
          <a:p>
            <a:r>
              <a:rPr lang="en-US" dirty="0">
                <a:latin typeface="Courier New"/>
                <a:cs typeface="Courier New"/>
              </a:rPr>
              <a:t>  * template[cookbooks/apache/templates/default/</a:t>
            </a:r>
            <a:r>
              <a:rPr lang="en-US" dirty="0" err="1">
                <a:latin typeface="Courier New"/>
                <a:cs typeface="Courier New"/>
              </a:rPr>
              <a:t>httpd.conf.erb</a:t>
            </a:r>
            <a:r>
              <a:rPr lang="en-US" dirty="0">
                <a:latin typeface="Courier New"/>
                <a:cs typeface="Courier New"/>
              </a:rPr>
              <a:t>] action create</a:t>
            </a:r>
          </a:p>
          <a:p>
            <a:r>
              <a:rPr lang="en-US" dirty="0">
                <a:latin typeface="Courier New"/>
                <a:cs typeface="Courier New"/>
              </a:rPr>
              <a:t>    - create new file cookbooks/apache/templates/default/</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    - update content in file cookbooks/apache/templates/default/</a:t>
            </a:r>
            <a:r>
              <a:rPr lang="en-US" dirty="0" err="1">
                <a:latin typeface="Courier New"/>
                <a:cs typeface="Courier New"/>
              </a:rPr>
              <a:t>httpd.conf.erb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p:txBody>
      </p:sp>
      <p:sp>
        <p:nvSpPr>
          <p:cNvPr id="3" name="Title 2"/>
          <p:cNvSpPr>
            <a:spLocks noGrp="1"/>
          </p:cNvSpPr>
          <p:nvPr>
            <p:ph type="title"/>
          </p:nvPr>
        </p:nvSpPr>
        <p:spPr/>
        <p:txBody>
          <a:bodyPr/>
          <a:lstStyle/>
          <a:p>
            <a:r>
              <a:rPr lang="en-US" dirty="0" smtClean="0"/>
              <a:t>GE: Generate the Template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200" dirty="0" smtClean="0">
                <a:latin typeface="Courier New"/>
                <a:cs typeface="Courier New"/>
              </a:rPr>
              <a:t>$ cd ~/chef-repo</a:t>
            </a:r>
          </a:p>
          <a:p>
            <a:r>
              <a:rPr lang="en-US" sz="3200" dirty="0" smtClean="0">
                <a:latin typeface="Courier New"/>
                <a:cs typeface="Courier New"/>
              </a:rPr>
              <a:t>$ chef generate template cookbooks/</a:t>
            </a:r>
            <a:r>
              <a:rPr lang="en-US" sz="3200" dirty="0">
                <a:latin typeface="Courier New"/>
                <a:cs typeface="Courier New"/>
              </a:rPr>
              <a:t>apache </a:t>
            </a:r>
            <a:r>
              <a:rPr lang="en-US" sz="3200" dirty="0" err="1">
                <a:latin typeface="Courier New"/>
                <a:cs typeface="Courier New"/>
              </a:rPr>
              <a:t>httpd.conf.erb</a:t>
            </a:r>
            <a:endParaRPr lang="en-US" sz="3200" dirty="0">
              <a:latin typeface="Courier New"/>
              <a:cs typeface="Courier New"/>
            </a:endParaRPr>
          </a:p>
        </p:txBody>
      </p:sp>
      <p:sp>
        <p:nvSpPr>
          <p:cNvPr id="5" name="Rectangle 4"/>
          <p:cNvSpPr/>
          <p:nvPr/>
        </p:nvSpPr>
        <p:spPr bwMode="auto">
          <a:xfrm>
            <a:off x="1120565" y="5995093"/>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901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GE: Add the 'port' variable to the Template</a:t>
            </a:r>
            <a:endParaRPr lang="en-US" dirty="0"/>
          </a:p>
        </p:txBody>
      </p:sp>
      <p:sp>
        <p:nvSpPr>
          <p:cNvPr id="5" name="Content Placeholder 4"/>
          <p:cNvSpPr>
            <a:spLocks noGrp="1"/>
          </p:cNvSpPr>
          <p:nvPr>
            <p:ph sz="quarter" idx="10"/>
          </p:nvPr>
        </p:nvSpPr>
        <p:spPr>
          <a:xfrm>
            <a:off x="1121104" y="2113748"/>
            <a:ext cx="14423693" cy="5023032"/>
          </a:xfrm>
        </p:spPr>
        <p:txBody>
          <a:bodyPr>
            <a:normAutofit fontScale="70000" lnSpcReduction="20000"/>
          </a:bodyPr>
          <a:lstStyle/>
          <a:p>
            <a:r>
              <a:rPr lang="en-US" dirty="0" smtClean="0"/>
              <a:t>...</a:t>
            </a:r>
          </a:p>
          <a:p>
            <a:r>
              <a:rPr lang="en-US" dirty="0" err="1" smtClean="0"/>
              <a:t>MaxSpareThreads</a:t>
            </a:r>
            <a:r>
              <a:rPr lang="en-US" dirty="0" smtClean="0"/>
              <a:t>     75 </a:t>
            </a:r>
          </a:p>
          <a:p>
            <a:r>
              <a:rPr lang="en-US" dirty="0" err="1" smtClean="0"/>
              <a:t>ThreadsPerChild</a:t>
            </a:r>
            <a:r>
              <a:rPr lang="en-US" dirty="0" smtClean="0"/>
              <a:t>     25</a:t>
            </a:r>
          </a:p>
          <a:p>
            <a:r>
              <a:rPr lang="en-US" dirty="0" err="1" smtClean="0"/>
              <a:t>MaxRequestsPerChild</a:t>
            </a:r>
            <a:r>
              <a:rPr lang="en-US" dirty="0" smtClean="0"/>
              <a:t>  0</a:t>
            </a:r>
          </a:p>
          <a:p>
            <a:r>
              <a:rPr lang="en-US" dirty="0" smtClean="0"/>
              <a:t>&lt;/</a:t>
            </a:r>
            <a:r>
              <a:rPr lang="en-US" dirty="0" err="1" smtClean="0"/>
              <a:t>IfModule</a:t>
            </a:r>
            <a:r>
              <a:rPr lang="en-US" dirty="0" smtClean="0"/>
              <a:t>&gt;</a:t>
            </a:r>
          </a:p>
          <a:p>
            <a:endParaRPr lang="en-US" dirty="0" smtClean="0"/>
          </a:p>
          <a:p>
            <a:r>
              <a:rPr lang="en-US" dirty="0" smtClean="0"/>
              <a:t>Listen 80</a:t>
            </a:r>
          </a:p>
          <a:p>
            <a:r>
              <a:rPr lang="en-US" dirty="0" smtClean="0"/>
              <a:t>Listen &lt;%= node['apache']['port'] %&gt;</a:t>
            </a:r>
          </a:p>
          <a:p>
            <a:endParaRPr lang="en-US" dirty="0" smtClean="0"/>
          </a:p>
          <a:p>
            <a:r>
              <a:rPr lang="en-US" dirty="0" err="1" smtClean="0"/>
              <a:t>LoadModule</a:t>
            </a:r>
            <a:r>
              <a:rPr lang="en-US" dirty="0" smtClean="0"/>
              <a:t> </a:t>
            </a:r>
            <a:r>
              <a:rPr lang="en-US" dirty="0" err="1" smtClean="0"/>
              <a:t>auth_basic_module</a:t>
            </a:r>
            <a:r>
              <a:rPr lang="en-US" dirty="0" smtClean="0"/>
              <a:t> modules/</a:t>
            </a:r>
            <a:r>
              <a:rPr lang="en-US" dirty="0" err="1" smtClean="0"/>
              <a:t>mod_auth_basic.so</a:t>
            </a:r>
            <a:endParaRPr lang="en-US" dirty="0" smtClean="0"/>
          </a:p>
          <a:p>
            <a:r>
              <a:rPr lang="en-US" dirty="0" err="1" smtClean="0"/>
              <a:t>LoadModule</a:t>
            </a:r>
            <a:r>
              <a:rPr lang="en-US" dirty="0" smtClean="0"/>
              <a:t> </a:t>
            </a:r>
            <a:r>
              <a:rPr lang="en-US" dirty="0" err="1" smtClean="0"/>
              <a:t>auth_digest_module</a:t>
            </a:r>
            <a:r>
              <a:rPr lang="en-US" dirty="0" smtClean="0"/>
              <a:t> modules/</a:t>
            </a:r>
            <a:r>
              <a:rPr lang="en-US" dirty="0" err="1" smtClean="0"/>
              <a:t>mod_auth_digest.so</a:t>
            </a:r>
            <a:endParaRPr lang="en-US" dirty="0" smtClean="0"/>
          </a:p>
          <a:p>
            <a:r>
              <a:rPr lang="en-US" dirty="0" smtClean="0"/>
              <a:t>...</a:t>
            </a:r>
            <a:endParaRPr lang="en-US" dirty="0"/>
          </a:p>
        </p:txBody>
      </p:sp>
      <p:sp>
        <p:nvSpPr>
          <p:cNvPr id="10" name="Content Placeholder 9"/>
          <p:cNvSpPr>
            <a:spLocks noGrp="1"/>
          </p:cNvSpPr>
          <p:nvPr>
            <p:ph type="body" sz="quarter" idx="11"/>
          </p:nvPr>
        </p:nvSpPr>
        <p:spPr/>
        <p:txBody>
          <a:bodyPr>
            <a:normAutofit fontScale="85000" lnSpcReduction="20000"/>
          </a:bodyPr>
          <a:lstStyle/>
          <a:p>
            <a:r>
              <a:rPr lang="en-US" smtClean="0"/>
              <a:t>cookbooks/apache/templates/default/httpd.conf.erb</a:t>
            </a:r>
            <a:endParaRPr lang="en-US" dirty="0"/>
          </a:p>
        </p:txBody>
      </p:sp>
      <p:sp>
        <p:nvSpPr>
          <p:cNvPr id="7" name="Text Placeholder 6"/>
          <p:cNvSpPr>
            <a:spLocks noGrp="1"/>
          </p:cNvSpPr>
          <p:nvPr>
            <p:ph type="body" sz="quarter" idx="12"/>
          </p:nvPr>
        </p:nvSpPr>
        <p:spPr>
          <a:xfrm>
            <a:off x="1124446" y="4385044"/>
            <a:ext cx="14404273" cy="659007"/>
          </a:xfrm>
        </p:spPr>
        <p:txBody>
          <a:bodyPr/>
          <a:lstStyle/>
          <a:p>
            <a:endParaRPr lang="en-US" dirty="0"/>
          </a:p>
        </p:txBody>
      </p:sp>
      <p:sp>
        <p:nvSpPr>
          <p:cNvPr id="8" name="Text Placeholder 7"/>
          <p:cNvSpPr>
            <a:spLocks noGrp="1"/>
          </p:cNvSpPr>
          <p:nvPr>
            <p:ph type="body" sz="quarter" idx="13"/>
          </p:nvPr>
        </p:nvSpPr>
        <p:spPr>
          <a:xfrm>
            <a:off x="1135042" y="5053720"/>
            <a:ext cx="14404273" cy="626533"/>
          </a:xfrm>
        </p:spPr>
        <p:txBody>
          <a:bodyPr/>
          <a:lstStyle/>
          <a:p>
            <a:endParaRPr lang="en-US" dirty="0"/>
          </a:p>
        </p:txBody>
      </p:sp>
      <p:sp>
        <p:nvSpPr>
          <p:cNvPr id="9" name="Rectangle 8"/>
          <p:cNvSpPr/>
          <p:nvPr/>
        </p:nvSpPr>
        <p:spPr>
          <a:xfrm>
            <a:off x="9880976" y="302979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1Hdx7E1</a:t>
            </a:r>
            <a:r>
              <a:rPr lang="en-US" dirty="0" smtClean="0"/>
              <a:t> </a:t>
            </a:r>
          </a:p>
        </p:txBody>
      </p:sp>
      <p:sp>
        <p:nvSpPr>
          <p:cNvPr id="21" name="Rectangle 20"/>
          <p:cNvSpPr/>
          <p:nvPr/>
        </p:nvSpPr>
        <p:spPr>
          <a:xfrm>
            <a:off x="1064761" y="7167021"/>
            <a:ext cx="14628081" cy="846737"/>
          </a:xfrm>
          <a:prstGeom prst="rect">
            <a:avLst/>
          </a:prstGeom>
        </p:spPr>
        <p:txBody>
          <a:bodyPr vert="horz" wrap="square" lIns="0" tIns="0" rIns="0" bIns="0" rtlCol="0">
            <a:noAutofit/>
          </a:bodyPr>
          <a:lstStyle/>
          <a:p>
            <a:pPr>
              <a:spcBef>
                <a:spcPts val="800"/>
              </a:spcBef>
              <a:buSzPct val="90000"/>
              <a:buFont typeface="Arial" pitchFamily="34" charset="0"/>
              <a:buNone/>
            </a:pPr>
            <a:r>
              <a:rPr lang="en-US" sz="3600" dirty="0">
                <a:solidFill>
                  <a:schemeClr val="accent3">
                    <a:lumMod val="50000"/>
                  </a:schemeClr>
                </a:solidFill>
              </a:rPr>
              <a:t>Copy entire contents of file, paste into the template, and edit line </a:t>
            </a:r>
            <a:r>
              <a:rPr lang="en-US" sz="3600" dirty="0" smtClean="0">
                <a:solidFill>
                  <a:schemeClr val="accent3">
                    <a:lumMod val="50000"/>
                  </a:schemeClr>
                </a:solidFill>
              </a:rPr>
              <a:t>80</a:t>
            </a:r>
            <a:endParaRPr lang="en-US" sz="3600" dirty="0">
              <a:solidFill>
                <a:schemeClr val="accent3">
                  <a:lumMod val="50000"/>
                </a:schemeClr>
              </a:solidFill>
            </a:endParaRPr>
          </a:p>
        </p:txBody>
      </p:sp>
    </p:spTree>
    <p:extLst>
      <p:ext uri="{BB962C8B-B14F-4D97-AF65-F5344CB8AC3E}">
        <p14:creationId xmlns:p14="http://schemas.microsoft.com/office/powerpoint/2010/main" val="16589234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apache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15382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smtClean="0">
                <a:latin typeface="Courier New" panose="02070309020205020404" pitchFamily="49" charset="0"/>
                <a:cs typeface="Courier New" panose="02070309020205020404" pitchFamily="49" charset="0"/>
              </a:rPr>
              <a:t>'apache' </a:t>
            </a:r>
            <a:r>
              <a:rPr lang="en-US" dirty="0">
                <a:latin typeface="Courier New" panose="02070309020205020404" pitchFamily="49" charset="0"/>
                <a:cs typeface="Courier New" panose="02070309020205020404" pitchFamily="49" charset="0"/>
              </a:rPr>
              <a:t>from source at .</a:t>
            </a:r>
          </a:p>
          <a:p>
            <a:r>
              <a:rPr lang="en-US" dirty="0">
                <a:latin typeface="Courier New" panose="02070309020205020404" pitchFamily="49" charset="0"/>
                <a:cs typeface="Courier New" panose="02070309020205020404" pitchFamily="49" charset="0"/>
              </a:rPr>
              <a:t>Fetching cookbook index from </a:t>
            </a:r>
            <a:r>
              <a:rPr lang="en-US" dirty="0">
                <a:latin typeface="Courier New" panose="02070309020205020404" pitchFamily="49" charset="0"/>
                <a:cs typeface="Courier New" panose="02070309020205020404" pitchFamily="49" charset="0"/>
                <a:hlinkClick r:id="rId3"/>
              </a:rPr>
              <a:t>https://supermarket.chef.io</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Using </a:t>
            </a:r>
            <a:r>
              <a:rPr lang="en-US" dirty="0">
                <a:latin typeface="Courier New" panose="02070309020205020404" pitchFamily="49" charset="0"/>
                <a:cs typeface="Courier New" panose="02070309020205020404" pitchFamily="49" charset="0"/>
              </a:rPr>
              <a:t>apache (</a:t>
            </a:r>
            <a:r>
              <a:rPr lang="en-US" dirty="0" smtClean="0">
                <a:latin typeface="Courier New" panose="02070309020205020404" pitchFamily="49" charset="0"/>
                <a:cs typeface="Courier New" panose="02070309020205020404" pitchFamily="49" charset="0"/>
              </a:rPr>
              <a:t>0.3.0</a:t>
            </a:r>
            <a:r>
              <a:rPr lang="en-US" dirty="0">
                <a:latin typeface="Courier New" panose="02070309020205020404" pitchFamily="49" charset="0"/>
                <a:cs typeface="Courier New" panose="02070309020205020404" pitchFamily="49" charset="0"/>
              </a:rPr>
              <a:t>)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0002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smtClean="0">
                <a:latin typeface="Courier New" panose="02070309020205020404" pitchFamily="49" charset="0"/>
                <a:cs typeface="Courier New" panose="02070309020205020404" pitchFamily="49" charset="0"/>
              </a:rPr>
              <a:t>Uploaded apache (0.3.0</a:t>
            </a:r>
            <a:r>
              <a:rPr lang="en-US" sz="2000" dirty="0">
                <a:latin typeface="Courier New" panose="02070309020205020404" pitchFamily="49" charset="0"/>
                <a:cs typeface="Courier New" panose="02070309020205020404" pitchFamily="49" charset="0"/>
              </a:rPr>
              <a:t>) to: 'https://api.opscode.com:443/organizations</a:t>
            </a:r>
            <a:r>
              <a:rPr lang="en-US" sz="2000" dirty="0" smtClean="0">
                <a:latin typeface="Courier New" panose="02070309020205020404" pitchFamily="49" charset="0"/>
                <a:cs typeface="Courier New" panose="02070309020205020404" pitchFamily="49" charset="0"/>
              </a:rPr>
              <a:t>/ORGNAME'</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03735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where cookbook attributes reside</a:t>
            </a:r>
          </a:p>
          <a:p>
            <a:pPr marL="918610" lvl="1" indent="-609585">
              <a:buFont typeface="Wingdings" panose="05000000000000000000" pitchFamily="2" charset="2"/>
              <a:buChar char="Ø"/>
            </a:pPr>
            <a:r>
              <a:rPr lang="en-US" dirty="0" smtClean="0"/>
              <a:t>Configure dependencies between cookbooks</a:t>
            </a:r>
          </a:p>
          <a:p>
            <a:pPr marL="918610" lvl="1" indent="-609585">
              <a:buFont typeface="Wingdings" panose="05000000000000000000" pitchFamily="2" charset="2"/>
              <a:buChar char="Ø"/>
            </a:pPr>
            <a:r>
              <a:rPr lang="en-US" dirty="0" smtClean="0"/>
              <a:t>Use </a:t>
            </a:r>
            <a:r>
              <a:rPr lang="en-US" dirty="0" smtClean="0">
                <a:latin typeface="Courier"/>
                <a:cs typeface="Courier"/>
              </a:rPr>
              <a:t>knife </a:t>
            </a:r>
            <a:r>
              <a:rPr lang="en-US" dirty="0" err="1" smtClean="0">
                <a:latin typeface="Courier"/>
                <a:cs typeface="Courier"/>
              </a:rPr>
              <a:t>ssh</a:t>
            </a:r>
            <a:r>
              <a:rPr lang="en-US" dirty="0" smtClean="0"/>
              <a:t> command</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14761188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a:t>
            </a:r>
            <a:r>
              <a:rPr lang="en-US" dirty="0" err="1" smtClean="0"/>
              <a:t>haproxy</a:t>
            </a:r>
            <a:r>
              <a:rPr lang="en-US" dirty="0" smtClean="0"/>
              <a:t> cookbook version</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smtClean="0"/>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627972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&lt;% end -%&gt;</a:t>
            </a: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a:t>
            </a:r>
            <a:r>
              <a:rPr lang="en-US" sz="1900" dirty="0" smtClean="0">
                <a:latin typeface="Courier New"/>
                <a:cs typeface="Courier New"/>
              </a:rPr>
              <a:t>:</a:t>
            </a:r>
            <a:r>
              <a:rPr lang="en-US" sz="1900" dirty="0">
                <a:latin typeface="Courier New"/>
                <a:cs typeface="Courier New"/>
              </a:rPr>
              <a:t>&lt;%= node['apache']['port'] %</a:t>
            </a:r>
            <a:r>
              <a:rPr lang="en-US" sz="1900" dirty="0" smtClean="0">
                <a:latin typeface="Courier New"/>
                <a:cs typeface="Courier New"/>
              </a:rPr>
              <a:t>&gt; weight </a:t>
            </a:r>
            <a:r>
              <a:rPr lang="en-US" sz="1900" dirty="0">
                <a:latin typeface="Courier New"/>
                <a:cs typeface="Courier New"/>
              </a:rPr>
              <a:t>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&lt;% end -%</a:t>
            </a:r>
            <a:r>
              <a:rPr lang="en-US" sz="1900" dirty="0" smtClean="0">
                <a:latin typeface="Courier New"/>
                <a:cs typeface="Courier New"/>
              </a:rPr>
              <a:t>&gt;</a:t>
            </a:r>
            <a:endParaRPr lang="en-US" sz="1900" dirty="0">
              <a:latin typeface="Courier New"/>
              <a:cs typeface="Courier New"/>
            </a:endParaRP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2"/>
          </p:nvPr>
        </p:nvSpPr>
        <p:spPr>
          <a:xfrm>
            <a:off x="1124446" y="5588000"/>
            <a:ext cx="14404273" cy="484909"/>
          </a:xfrm>
        </p:spPr>
        <p:txBody>
          <a:bodyPr/>
          <a:lstStyle/>
          <a:p>
            <a:endParaRPr lang="en-US" dirty="0"/>
          </a:p>
        </p:txBody>
      </p:sp>
      <p:sp>
        <p:nvSpPr>
          <p:cNvPr id="8" name="Text Placeholder 7"/>
          <p:cNvSpPr>
            <a:spLocks noGrp="1"/>
          </p:cNvSpPr>
          <p:nvPr>
            <p:ph type="body" sz="quarter" idx="13"/>
          </p:nvPr>
        </p:nvSpPr>
        <p:spPr>
          <a:xfrm>
            <a:off x="1135042" y="6788727"/>
            <a:ext cx="14404273" cy="78509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
        <p:nvSpPr>
          <p:cNvPr id="11" name="TextBox 10"/>
          <p:cNvSpPr txBox="1"/>
          <p:nvPr/>
        </p:nvSpPr>
        <p:spPr bwMode="white">
          <a:xfrm>
            <a:off x="8927037" y="3278909"/>
            <a:ext cx="5804963" cy="1740185"/>
          </a:xfrm>
          <a:prstGeom prst="rect">
            <a:avLst/>
          </a:prstGeom>
        </p:spPr>
        <p:txBody>
          <a:bodyPr vert="horz" wrap="square" lIns="91440" tIns="91440" rIns="91440" bIns="91440" rtlCol="0">
            <a:noAutofit/>
          </a:bodyPr>
          <a:lstStyle/>
          <a:p>
            <a:r>
              <a:rPr lang="en-US" sz="2800" dirty="0" smtClean="0">
                <a:solidFill>
                  <a:schemeClr val="accent1"/>
                </a:solidFill>
              </a:rPr>
              <a:t>Add the port as configured in the apache cookbook</a:t>
            </a:r>
          </a:p>
        </p:txBody>
      </p:sp>
    </p:spTree>
    <p:extLst>
      <p:ext uri="{BB962C8B-B14F-4D97-AF65-F5344CB8AC3E}">
        <p14:creationId xmlns:p14="http://schemas.microsoft.com/office/powerpoint/2010/main" val="79770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1820312" cy="852712"/>
          </a:xfrm>
        </p:spPr>
        <p:txBody>
          <a:bodyPr>
            <a:normAutofit fontScale="90000"/>
          </a:bodyPr>
          <a:lstStyle/>
          <a:p>
            <a:r>
              <a:rPr lang="en-US" dirty="0" smtClean="0"/>
              <a:t>We've introduced a dependency</a:t>
            </a:r>
            <a:endParaRPr lang="en-US" dirty="0"/>
          </a:p>
        </p:txBody>
      </p:sp>
      <p:sp>
        <p:nvSpPr>
          <p:cNvPr id="3" name="Subtitle 2"/>
          <p:cNvSpPr>
            <a:spLocks noGrp="1"/>
          </p:cNvSpPr>
          <p:nvPr>
            <p:ph type="subTitle" idx="1"/>
          </p:nvPr>
        </p:nvSpPr>
        <p:spPr>
          <a:xfrm>
            <a:off x="3013753" y="3505071"/>
            <a:ext cx="10974132" cy="3606929"/>
          </a:xfrm>
        </p:spPr>
        <p:txBody>
          <a:bodyPr/>
          <a:lstStyle/>
          <a:p>
            <a:r>
              <a:rPr lang="en-US" dirty="0" smtClean="0"/>
              <a:t>We now have the situation where </a:t>
            </a:r>
            <a:r>
              <a:rPr lang="en-US" dirty="0" err="1" smtClean="0"/>
              <a:t>HAProxy</a:t>
            </a:r>
            <a:r>
              <a:rPr lang="en-US" dirty="0" smtClean="0"/>
              <a:t> cookbook relies on an attribute that is configured in version 0.3.0 of the Apache cookbook</a:t>
            </a:r>
          </a:p>
          <a:p>
            <a:endParaRPr lang="en-US" dirty="0"/>
          </a:p>
          <a:p>
            <a:r>
              <a:rPr lang="en-US" dirty="0" smtClean="0"/>
              <a:t>We need to manage this dependency – we do this in the </a:t>
            </a:r>
            <a:r>
              <a:rPr lang="en-US" dirty="0" err="1" smtClean="0"/>
              <a:t>haproxy</a:t>
            </a:r>
            <a:r>
              <a:rPr lang="en-US" dirty="0" smtClean="0"/>
              <a:t> cookbook </a:t>
            </a:r>
            <a:r>
              <a:rPr lang="en-US" dirty="0" err="1" smtClean="0">
                <a:latin typeface="Courier"/>
                <a:cs typeface="Courier"/>
              </a:rPr>
              <a:t>metadata.rb</a:t>
            </a:r>
            <a:r>
              <a:rPr lang="en-US" dirty="0" smtClean="0"/>
              <a:t> file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7159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p>
          <a:p>
            <a:endParaRPr lang="en-US" dirty="0">
              <a:solidFill>
                <a:srgbClr val="000090"/>
              </a:solidFill>
            </a:endParaRPr>
          </a:p>
          <a:p>
            <a:r>
              <a:rPr lang="en-US" dirty="0" smtClean="0">
                <a:solidFill>
                  <a:srgbClr val="000090"/>
                </a:solidFill>
              </a:rPr>
              <a:t>depends 'apache</a:t>
            </a:r>
            <a:r>
              <a:rPr lang="en-US" dirty="0">
                <a:solidFill>
                  <a:srgbClr val="000090"/>
                </a:solidFill>
              </a:rPr>
              <a:t>', </a:t>
            </a:r>
            <a:r>
              <a:rPr lang="en-US" dirty="0" smtClean="0">
                <a:solidFill>
                  <a:srgbClr val="000090"/>
                </a:solidFill>
              </a:rPr>
              <a:t>'&gt;</a:t>
            </a:r>
            <a:r>
              <a:rPr lang="en-US" dirty="0">
                <a:solidFill>
                  <a:srgbClr val="000090"/>
                </a:solidFill>
              </a:rPr>
              <a:t>= </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1224493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ü"/>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079143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9326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Configuring Berks</a:t>
            </a:r>
            <a:endParaRPr lang="en-US" dirty="0"/>
          </a:p>
        </p:txBody>
      </p:sp>
      <p:sp>
        <p:nvSpPr>
          <p:cNvPr id="3" name="Subtitle 2"/>
          <p:cNvSpPr>
            <a:spLocks noGrp="1"/>
          </p:cNvSpPr>
          <p:nvPr>
            <p:ph type="subTitle" idx="1"/>
          </p:nvPr>
        </p:nvSpPr>
        <p:spPr>
          <a:xfrm>
            <a:off x="3013753" y="3505071"/>
            <a:ext cx="10974132" cy="3098929"/>
          </a:xfrm>
        </p:spPr>
        <p:txBody>
          <a:bodyPr/>
          <a:lstStyle/>
          <a:p>
            <a:r>
              <a:rPr lang="en-US" dirty="0" smtClean="0">
                <a:latin typeface="Courier"/>
                <a:cs typeface="Courier"/>
              </a:rPr>
              <a:t>berks install</a:t>
            </a:r>
            <a:r>
              <a:rPr lang="en-US" dirty="0" smtClean="0"/>
              <a:t> retrieves dependencies from the Chef Supermarket by default</a:t>
            </a:r>
          </a:p>
          <a:p>
            <a:endParaRPr lang="en-US" dirty="0"/>
          </a:p>
          <a:p>
            <a:r>
              <a:rPr lang="en-US" dirty="0" smtClean="0"/>
              <a:t>We want to override this to use the local apache cookbook instead of the community one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573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Edit </a:t>
            </a:r>
            <a:r>
              <a:rPr lang="en-US" dirty="0" err="1" smtClean="0"/>
              <a:t>Berksfile</a:t>
            </a:r>
            <a:endParaRPr lang="en-US" dirty="0"/>
          </a:p>
        </p:txBody>
      </p:sp>
      <p:sp>
        <p:nvSpPr>
          <p:cNvPr id="3" name="Content Placeholder 2"/>
          <p:cNvSpPr>
            <a:spLocks noGrp="1"/>
          </p:cNvSpPr>
          <p:nvPr>
            <p:ph sz="quarter" idx="10"/>
          </p:nvPr>
        </p:nvSpPr>
        <p:spPr/>
        <p:txBody>
          <a:bodyPr/>
          <a:lstStyle/>
          <a:p>
            <a:r>
              <a:rPr lang="en-US"/>
              <a:t>source </a:t>
            </a:r>
            <a:r>
              <a:rPr lang="en-US" smtClean="0"/>
              <a:t>"https</a:t>
            </a:r>
            <a:r>
              <a:rPr lang="en-US" dirty="0"/>
              <a:t>:/</a:t>
            </a:r>
            <a:r>
              <a:rPr lang="en-US"/>
              <a:t>/</a:t>
            </a:r>
            <a:r>
              <a:rPr lang="en-US" smtClean="0"/>
              <a:t>supermarket.chef.io"</a:t>
            </a:r>
            <a:endParaRPr lang="en-US" dirty="0" smtClean="0"/>
          </a:p>
          <a:p>
            <a:r>
              <a:rPr lang="en-US" dirty="0" smtClean="0"/>
              <a:t>source </a:t>
            </a:r>
            <a:r>
              <a:rPr lang="en-US" dirty="0"/>
              <a:t>'https://localhost:55555'</a:t>
            </a:r>
          </a:p>
          <a:p>
            <a:endParaRPr lang="en-US" dirty="0"/>
          </a:p>
          <a:p>
            <a:r>
              <a:rPr lang="en-US" dirty="0"/>
              <a:t>metadata</a:t>
            </a:r>
          </a:p>
          <a:p>
            <a:endParaRPr lang="en-US" dirty="0"/>
          </a:p>
          <a:p>
            <a:r>
              <a:rPr lang="en-US" dirty="0"/>
              <a:t>cookbook 'apache', path: '../apache'</a:t>
            </a:r>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Berksfile</a:t>
            </a:r>
            <a:endParaRPr lang="en-US" dirty="0"/>
          </a:p>
        </p:txBody>
      </p:sp>
      <p:sp>
        <p:nvSpPr>
          <p:cNvPr id="5" name="Text Placeholder 4"/>
          <p:cNvSpPr>
            <a:spLocks noGrp="1"/>
          </p:cNvSpPr>
          <p:nvPr>
            <p:ph type="body" sz="quarter" idx="12"/>
          </p:nvPr>
        </p:nvSpPr>
        <p:spPr>
          <a:xfrm>
            <a:off x="1124446" y="2129760"/>
            <a:ext cx="14404273" cy="659007"/>
          </a:xfrm>
        </p:spPr>
        <p:txBody>
          <a:bodyPr/>
          <a:lstStyle/>
          <a:p>
            <a:endParaRPr lang="en-US" dirty="0"/>
          </a:p>
        </p:txBody>
      </p:sp>
      <p:sp>
        <p:nvSpPr>
          <p:cNvPr id="6" name="Text Placeholder 5"/>
          <p:cNvSpPr>
            <a:spLocks noGrp="1"/>
          </p:cNvSpPr>
          <p:nvPr>
            <p:ph type="body" sz="quarter" idx="13"/>
          </p:nvPr>
        </p:nvSpPr>
        <p:spPr>
          <a:xfrm>
            <a:off x="1135042" y="2798436"/>
            <a:ext cx="14404273" cy="626533"/>
          </a:xfrm>
        </p:spPr>
        <p:txBody>
          <a:bodyPr/>
          <a:lstStyle/>
          <a:p>
            <a:endParaRPr lang="en-US"/>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5"/>
          </p:nvPr>
        </p:nvSpPr>
        <p:spPr/>
        <p:txBody>
          <a:bodyPr/>
          <a:lstStyle/>
          <a:p>
            <a:fld id="{D3C6E21F-9381-4880-84FB-1E73165A9E9D}" type="slidenum">
              <a:rPr lang="en-US" smtClean="0"/>
              <a:pPr/>
              <a:t>29</a:t>
            </a:fld>
            <a:endParaRPr lang="en-US" dirty="0"/>
          </a:p>
        </p:txBody>
      </p:sp>
      <p:sp>
        <p:nvSpPr>
          <p:cNvPr id="9" name="Text Placeholder 5"/>
          <p:cNvSpPr txBox="1">
            <a:spLocks/>
          </p:cNvSpPr>
          <p:nvPr/>
        </p:nvSpPr>
        <p:spPr bwMode="white">
          <a:xfrm>
            <a:off x="1135042" y="5476982"/>
            <a:ext cx="14404273" cy="626533"/>
          </a:xfrm>
          <a:prstGeom prst="rect">
            <a:avLst/>
          </a:prstGeom>
          <a:solidFill>
            <a:srgbClr val="008000">
              <a:alpha val="25000"/>
            </a:srgbClr>
          </a:solidFill>
        </p:spPr>
        <p:txBody>
          <a:bodyPr vert="horz" wrap="square" lIns="0" tIns="0" rIns="91440" bIns="594360" rtlCol="0">
            <a:noAutofit/>
          </a:bodyPr>
          <a:lstStyle>
            <a:lvl1pPr marL="0" indent="0" algn="r" defTabSz="1219120" rtl="0" eaLnBrk="1" latinLnBrk="0" hangingPunct="1">
              <a:lnSpc>
                <a:spcPct val="100000"/>
              </a:lnSpc>
              <a:spcBef>
                <a:spcPts val="800"/>
              </a:spcBef>
              <a:buSzPct val="90000"/>
              <a:buFontTx/>
              <a:buNone/>
              <a:defRPr sz="4267" kern="1200" baseline="0">
                <a:solidFill>
                  <a:schemeClr val="accent3">
                    <a:lumMod val="50000"/>
                  </a:schemeClr>
                </a:solidFill>
                <a:latin typeface="Courier New"/>
                <a:ea typeface="+mn-ea"/>
                <a:cs typeface="Courier New"/>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9508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pic>
        <p:nvPicPr>
          <p:cNvPr id="2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2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2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2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23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Fetching 'apache' from source at ../apache</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Using apache (0.3.0) from source at ../apache</a:t>
            </a:r>
          </a:p>
          <a:p>
            <a:r>
              <a:rPr lang="en-US" dirty="0">
                <a:latin typeface="Courier New" panose="02070309020205020404" pitchFamily="49" charset="0"/>
                <a:cs typeface="Courier New" panose="02070309020205020404" pitchFamily="49" charset="0"/>
              </a:rPr>
              <a:t>Using apache2 (3.1.0)</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(0.2.0)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7865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apache (0.3.0) to: 'https://api.opscode.com:443/organizations/ORGNAME</a:t>
            </a:r>
            <a:r>
              <a:rPr lang="en-US" sz="2000" dirty="0" smtClean="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(0.2.0</a:t>
            </a:r>
            <a:r>
              <a:rPr lang="en-US" sz="2000" dirty="0" smtClean="0">
                <a:latin typeface="Courier New" panose="02070309020205020404" pitchFamily="49" charset="0"/>
                <a:cs typeface="Courier New" panose="02070309020205020404" pitchFamily="49" charset="0"/>
              </a:rPr>
              <a:t>) to</a:t>
            </a:r>
            <a:r>
              <a:rPr lang="en-US" sz="2000" dirty="0">
                <a:latin typeface="Courier New" panose="02070309020205020404" pitchFamily="49" charset="0"/>
                <a:cs typeface="Courier New" panose="02070309020205020404" pitchFamily="49" charset="0"/>
              </a:rPr>
              <a:t>: 'https://api.opscode.com:443/organizations/ORGNAME'</a:t>
            </a:r>
          </a:p>
          <a:p>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16003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67577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9767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99583"/>
            <a:ext cx="14423693" cy="5165468"/>
          </a:xfrm>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ec2-54-84-233-7.compute-1.amazonaws.com   Starting Chef Client, version 12.4.4</a:t>
            </a:r>
          </a:p>
          <a:p>
            <a:r>
              <a:rPr lang="en-US" sz="2200" dirty="0">
                <a:latin typeface="Courier New" panose="02070309020205020404" pitchFamily="49" charset="0"/>
                <a:cs typeface="Courier New" panose="02070309020205020404" pitchFamily="49" charset="0"/>
              </a:rPr>
              <a:t>ec2-54-88-185-159.compute-1.amazonaws.com Starting Chef Client, version 12.4.4</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ec2-54-84-233-7.compute-1.amazonaws.com   resolving cookbooks for run list: ["apache"]</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ec2-54-84-233-7.compute-1.amazonaws.com   Synchronizing Cookbooks:</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ec2-54-84-233-7.compute-1.amazonaws.com     - </a:t>
            </a:r>
            <a:r>
              <a:rPr lang="en-US" sz="2200" dirty="0" smtClean="0">
                <a:latin typeface="Courier New" panose="02070309020205020404" pitchFamily="49" charset="0"/>
                <a:cs typeface="Courier New" panose="02070309020205020404" pitchFamily="49" charset="0"/>
              </a:rPr>
              <a:t>apache</a:t>
            </a: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Run chef-client on all nodes</a:t>
            </a:r>
            <a:endParaRPr lang="en-US" dirty="0"/>
          </a:p>
        </p:txBody>
      </p:sp>
      <p:sp>
        <p:nvSpPr>
          <p:cNvPr id="4" name="Text Placeholder 3"/>
          <p:cNvSpPr>
            <a:spLocks noGrp="1"/>
          </p:cNvSpPr>
          <p:nvPr>
            <p:ph type="body" sz="quarter" idx="11"/>
          </p:nvPr>
        </p:nvSpPr>
        <p:spPr>
          <a:xfrm>
            <a:off x="1121104" y="1337149"/>
            <a:ext cx="14422528" cy="1203039"/>
          </a:xfrm>
        </p:spPr>
        <p:txBody>
          <a:bodyPr/>
          <a:lstStyle/>
          <a:p>
            <a:r>
              <a:rPr lang="en-US" sz="3000" dirty="0" smtClean="0">
                <a:latin typeface="Courier New" panose="02070309020205020404" pitchFamily="49" charset="0"/>
                <a:cs typeface="Courier New" panose="02070309020205020404" pitchFamily="49" charset="0"/>
              </a:rPr>
              <a:t>$ knife </a:t>
            </a:r>
            <a:r>
              <a:rPr lang="en-US" sz="3000" dirty="0" err="1" smtClean="0">
                <a:latin typeface="Courier New" panose="02070309020205020404" pitchFamily="49" charset="0"/>
                <a:cs typeface="Courier New" panose="02070309020205020404" pitchFamily="49" charset="0"/>
              </a:rPr>
              <a:t>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a:t>
            </a:r>
            <a:r>
              <a:rPr lang="en-US" sz="3200" dirty="0" smtClean="0">
                <a:latin typeface="Courier New"/>
                <a:cs typeface="Courier New"/>
              </a:rPr>
              <a:t>*:*</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9134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31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process to setup a third web node? </a:t>
            </a:r>
          </a:p>
          <a:p>
            <a:endParaRPr lang="en-US" dirty="0" smtClean="0"/>
          </a:p>
          <a:p>
            <a:r>
              <a:rPr lang="en-US" dirty="0" smtClean="0"/>
              <a:t>What is the process for removing a web node?</a:t>
            </a:r>
          </a:p>
          <a:p>
            <a:endParaRPr lang="en-US" dirty="0"/>
          </a:p>
          <a:p>
            <a:r>
              <a:rPr lang="en-US" dirty="0" smtClean="0"/>
              <a:t>What is the most manual part of the process?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2"/>
            <a:r>
              <a:rPr lang="en-US" dirty="0" smtClean="0"/>
              <a:t>IT have mandated that direct access to the webservers should be blocked</a:t>
            </a:r>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1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3" name="Rectangle 2"/>
          <p:cNvSpPr/>
          <p:nvPr/>
        </p:nvSpPr>
        <p:spPr bwMode="auto">
          <a:xfrm>
            <a:off x="7571397" y="4324813"/>
            <a:ext cx="417954" cy="1848896"/>
          </a:xfrm>
          <a:prstGeom prst="rect">
            <a:avLst/>
          </a:prstGeom>
          <a:pattFill prst="horzBrick">
            <a:fgClr>
              <a:schemeClr val="accent1"/>
            </a:fgClr>
            <a:bgClr>
              <a:prstClr val="white"/>
            </a:bgClr>
          </a:patt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Text Placeholder 2"/>
          <p:cNvSpPr txBox="1">
            <a:spLocks/>
          </p:cNvSpPr>
          <p:nvPr/>
        </p:nvSpPr>
        <p:spPr bwMode="white">
          <a:xfrm>
            <a:off x="7225467" y="619222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block</a:t>
            </a:r>
          </a:p>
          <a:p>
            <a:pPr algn="ctr"/>
            <a:r>
              <a:rPr lang="en-US" sz="1800" dirty="0" err="1" smtClean="0"/>
              <a:t>tcp</a:t>
            </a:r>
            <a:r>
              <a:rPr lang="en-US" sz="1800" dirty="0" smtClean="0"/>
              <a:t>/8080</a:t>
            </a:r>
            <a:endParaRPr lang="en-US" sz="1800" dirty="0"/>
          </a:p>
          <a:p>
            <a:pPr algn="ctr"/>
            <a:endParaRPr lang="en-US" sz="1100" dirty="0"/>
          </a:p>
          <a:p>
            <a:pPr algn="ctr"/>
            <a:endParaRPr lang="en-US" sz="1100" dirty="0"/>
          </a:p>
          <a:p>
            <a:pPr algn="ctr"/>
            <a:endParaRPr lang="en-US" sz="1800" dirty="0"/>
          </a:p>
          <a:p>
            <a:pPr algn="ctr"/>
            <a:endParaRPr lang="en-US" sz="1800" dirty="0"/>
          </a:p>
        </p:txBody>
      </p:sp>
    </p:spTree>
    <p:extLst>
      <p:ext uri="{BB962C8B-B14F-4D97-AF65-F5344CB8AC3E}">
        <p14:creationId xmlns:p14="http://schemas.microsoft.com/office/powerpoint/2010/main" val="138252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9728565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928393" cy="852712"/>
          </a:xfrm>
        </p:spPr>
        <p:txBody>
          <a:bodyPr>
            <a:normAutofit fontScale="90000"/>
          </a:bodyPr>
          <a:lstStyle/>
          <a:p>
            <a:r>
              <a:rPr lang="en-US" dirty="0" smtClean="0"/>
              <a:t>Reconfigure Apache</a:t>
            </a:r>
            <a:endParaRPr lang="en-US" dirty="0"/>
          </a:p>
        </p:txBody>
      </p:sp>
      <p:sp>
        <p:nvSpPr>
          <p:cNvPr id="3" name="Subtitle 2"/>
          <p:cNvSpPr>
            <a:spLocks noGrp="1"/>
          </p:cNvSpPr>
          <p:nvPr>
            <p:ph type="subTitle" idx="1"/>
          </p:nvPr>
        </p:nvSpPr>
        <p:spPr>
          <a:xfrm>
            <a:off x="3013753" y="3506118"/>
            <a:ext cx="10974132" cy="3844212"/>
          </a:xfrm>
        </p:spPr>
        <p:txBody>
          <a:bodyPr/>
          <a:lstStyle/>
          <a:p>
            <a:r>
              <a:rPr lang="en-US" dirty="0" smtClean="0"/>
              <a:t>Apache is configured to listen on port 80 in the file </a:t>
            </a:r>
            <a:r>
              <a:rPr lang="en-US" dirty="0" smtClean="0">
                <a:latin typeface="Courier New"/>
                <a:cs typeface="Courier New"/>
              </a:rPr>
              <a:t>/</a:t>
            </a:r>
            <a:r>
              <a:rPr lang="en-US" dirty="0" err="1" smtClean="0">
                <a:latin typeface="Courier New"/>
                <a:cs typeface="Courier New"/>
              </a:rPr>
              <a:t>etc</a:t>
            </a:r>
            <a:r>
              <a:rPr lang="en-US" dirty="0" smtClean="0">
                <a:latin typeface="Courier New"/>
                <a:cs typeface="Courier New"/>
              </a:rPr>
              <a:t>/</a:t>
            </a:r>
            <a:r>
              <a:rPr lang="en-US" dirty="0" err="1" smtClean="0">
                <a:latin typeface="Courier New"/>
                <a:cs typeface="Courier New"/>
              </a:rPr>
              <a:t>httpd</a:t>
            </a:r>
            <a:r>
              <a:rPr lang="en-US" dirty="0" smtClean="0">
                <a:latin typeface="Courier New"/>
                <a:cs typeface="Courier New"/>
              </a:rPr>
              <a:t>/</a:t>
            </a:r>
            <a:r>
              <a:rPr lang="en-US" dirty="0" err="1" smtClean="0">
                <a:latin typeface="Courier New"/>
                <a:cs typeface="Courier New"/>
              </a:rPr>
              <a:t>conf</a:t>
            </a:r>
            <a:r>
              <a:rPr lang="en-US" dirty="0" smtClean="0">
                <a:latin typeface="Courier New"/>
                <a:cs typeface="Courier New"/>
              </a:rPr>
              <a:t>/</a:t>
            </a:r>
            <a:r>
              <a:rPr lang="en-US" dirty="0" err="1" smtClean="0">
                <a:latin typeface="Courier New"/>
                <a:cs typeface="Courier New"/>
              </a:rPr>
              <a:t>httpd.conf</a:t>
            </a:r>
            <a:endParaRPr lang="en-US" dirty="0" smtClean="0">
              <a:latin typeface="Courier New"/>
              <a:cs typeface="Courier New"/>
            </a:endParaRPr>
          </a:p>
          <a:p>
            <a:endParaRPr lang="en-US" dirty="0" smtClean="0"/>
          </a:p>
          <a:p>
            <a:r>
              <a:rPr lang="en-US" dirty="0" smtClean="0"/>
              <a:t>We will create a template for this file </a:t>
            </a:r>
            <a:r>
              <a:rPr lang="en-US" dirty="0"/>
              <a:t>in </a:t>
            </a:r>
            <a:r>
              <a:rPr lang="en-US" dirty="0" smtClean="0"/>
              <a:t>the apache cookbook and change the value to 8080 via an attribute</a:t>
            </a:r>
            <a:endParaRPr lang="en-US" dirty="0"/>
          </a:p>
        </p:txBody>
      </p:sp>
      <p:sp>
        <p:nvSpPr>
          <p:cNvPr id="4" name="Footer Placeholder 3"/>
          <p:cNvSpPr>
            <a:spLocks noGrp="1"/>
          </p:cNvSpPr>
          <p:nvPr>
            <p:ph type="ftr" sz="quarter" idx="10"/>
          </p:nvPr>
        </p:nvSpPr>
        <p:spPr/>
        <p:txBody>
          <a:bodyPr/>
          <a:lstStyle/>
          <a:p>
            <a:r>
              <a:rPr lang="en-US" smtClean="0"/>
              <a:t>©2015 Chef Software Inc.</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4481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Attribute Files</a:t>
            </a:r>
            <a:endParaRPr lang="en-US" dirty="0"/>
          </a:p>
        </p:txBody>
      </p:sp>
      <p:sp>
        <p:nvSpPr>
          <p:cNvPr id="3" name="Subtitle 2"/>
          <p:cNvSpPr>
            <a:spLocks noGrp="1"/>
          </p:cNvSpPr>
          <p:nvPr>
            <p:ph type="subTitle" idx="1"/>
          </p:nvPr>
        </p:nvSpPr>
        <p:spPr>
          <a:xfrm>
            <a:off x="3013753" y="3506118"/>
            <a:ext cx="10974132" cy="4271667"/>
          </a:xfrm>
        </p:spPr>
        <p:txBody>
          <a:bodyPr/>
          <a:lstStyle/>
          <a:p>
            <a:r>
              <a:rPr lang="en-US" dirty="0" smtClean="0"/>
              <a:t>The Node Object contains many automatic attributes generate by OHAI</a:t>
            </a:r>
          </a:p>
          <a:p>
            <a:endParaRPr lang="en-US" dirty="0"/>
          </a:p>
          <a:p>
            <a:r>
              <a:rPr lang="en-US" dirty="0" smtClean="0"/>
              <a:t>You can also maintain attributes within a cookbook</a:t>
            </a:r>
          </a:p>
          <a:p>
            <a:endParaRPr lang="en-US" dirty="0"/>
          </a:p>
          <a:p>
            <a:r>
              <a:rPr lang="en-US" dirty="0" smtClean="0"/>
              <a:t>These are like variables or parameters for your cookbook and allow recipes to be data driven</a:t>
            </a:r>
            <a:endParaRPr lang="en-US" dirty="0"/>
          </a:p>
        </p:txBody>
      </p:sp>
    </p:spTree>
    <p:extLst>
      <p:ext uri="{BB962C8B-B14F-4D97-AF65-F5344CB8AC3E}">
        <p14:creationId xmlns:p14="http://schemas.microsoft.com/office/powerpoint/2010/main" val="176234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Rectangle 1"/>
          <p:cNvSpPr>
            <a:spLocks noGrp="1" noChangeArrowheads="1"/>
          </p:cNvSpPr>
          <p:nvPr>
            <p:ph type="ctrTitle"/>
          </p:nvPr>
        </p:nvSpPr>
        <p:spPr/>
        <p:txBody>
          <a:bodyPr>
            <a:normAutofit fontScale="90000"/>
          </a:bodyPr>
          <a:lstStyle/>
          <a:p>
            <a:r>
              <a:rPr lang="en-US" dirty="0" smtClean="0"/>
              <a:t>Best Practices</a:t>
            </a:r>
            <a:endParaRPr lang="en-US" dirty="0"/>
          </a:p>
        </p:txBody>
      </p:sp>
      <p:sp>
        <p:nvSpPr>
          <p:cNvPr id="1062914" name="Rectangle 2"/>
          <p:cNvSpPr>
            <a:spLocks noGrp="1" noChangeArrowheads="1"/>
          </p:cNvSpPr>
          <p:nvPr>
            <p:ph type="subTitle" idx="1"/>
          </p:nvPr>
        </p:nvSpPr>
        <p:spPr>
          <a:xfrm>
            <a:off x="3013753" y="3505071"/>
            <a:ext cx="11887580" cy="4368929"/>
          </a:xfrm>
        </p:spPr>
        <p:txBody>
          <a:bodyPr>
            <a:normAutofit fontScale="85000" lnSpcReduction="10000"/>
          </a:bodyPr>
          <a:lstStyle/>
          <a:p>
            <a:pPr marL="571500" indent="-571500">
              <a:lnSpc>
                <a:spcPct val="130000"/>
              </a:lnSpc>
              <a:buFont typeface="Courier New"/>
              <a:buChar char="o"/>
            </a:pPr>
            <a:r>
              <a:rPr lang="en-US" dirty="0" smtClean="0"/>
              <a:t>Well-written </a:t>
            </a:r>
            <a:r>
              <a:rPr lang="en-US" sz="3700" dirty="0"/>
              <a:t>cookbooks change behavior based on attributes</a:t>
            </a:r>
          </a:p>
          <a:p>
            <a:pPr marL="571500" indent="-571500">
              <a:lnSpc>
                <a:spcPct val="130000"/>
              </a:lnSpc>
              <a:buFont typeface="Courier New"/>
              <a:buChar char="o"/>
            </a:pPr>
            <a:r>
              <a:rPr lang="en-US" sz="3700" dirty="0">
                <a:solidFill>
                  <a:schemeClr val="accent3">
                    <a:lumMod val="50000"/>
                  </a:schemeClr>
                </a:solidFill>
              </a:rPr>
              <a:t>Ideally, you don't have to modify the contents of a cookbook to use it for your specific use case</a:t>
            </a:r>
          </a:p>
          <a:p>
            <a:pPr marL="571500" indent="-571500">
              <a:lnSpc>
                <a:spcPct val="130000"/>
              </a:lnSpc>
              <a:buFont typeface="Courier New"/>
              <a:buChar char="o"/>
            </a:pPr>
            <a:r>
              <a:rPr lang="en-US" sz="3700" dirty="0">
                <a:solidFill>
                  <a:schemeClr val="accent3">
                    <a:lumMod val="50000"/>
                  </a:schemeClr>
                </a:solidFill>
              </a:rPr>
              <a:t>Look at the attributes directory for things you can override through roles to affect behavior of the cookbook</a:t>
            </a:r>
          </a:p>
          <a:p>
            <a:pPr marL="571500" indent="-571500">
              <a:lnSpc>
                <a:spcPct val="130000"/>
              </a:lnSpc>
              <a:buFont typeface="Courier New"/>
              <a:buChar char="o"/>
            </a:pPr>
            <a:r>
              <a:rPr lang="en-US" sz="3700" dirty="0">
                <a:solidFill>
                  <a:schemeClr val="accent3">
                    <a:lumMod val="50000"/>
                  </a:schemeClr>
                </a:solidFill>
              </a:rPr>
              <a:t>Of course, well written cookbooks have sane defaults, and a README to describe all this.</a:t>
            </a:r>
          </a:p>
        </p:txBody>
      </p:sp>
    </p:spTree>
    <p:extLst>
      <p:ext uri="{BB962C8B-B14F-4D97-AF65-F5344CB8AC3E}">
        <p14:creationId xmlns:p14="http://schemas.microsoft.com/office/powerpoint/2010/main" val="3881132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attributes in attribute files</a:t>
            </a:r>
          </a:p>
        </p:txBody>
      </p:sp>
      <p:sp>
        <p:nvSpPr>
          <p:cNvPr id="3" name="Text Placeholder 2"/>
          <p:cNvSpPr>
            <a:spLocks noGrp="1"/>
          </p:cNvSpPr>
          <p:nvPr>
            <p:ph type="body" sz="quarter" idx="10"/>
          </p:nvPr>
        </p:nvSpPr>
        <p:spPr/>
        <p:txBody>
          <a:bodyPr/>
          <a:lstStyle/>
          <a:p>
            <a:r>
              <a:rPr lang="en-US" sz="4800" dirty="0"/>
              <a:t>Attributes </a:t>
            </a:r>
            <a:r>
              <a:rPr lang="en-US" sz="4800" dirty="0" smtClean="0"/>
              <a:t>are set </a:t>
            </a:r>
            <a:r>
              <a:rPr lang="en-US" sz="4800" dirty="0"/>
              <a:t>in the cookbook's attributes file</a:t>
            </a:r>
          </a:p>
          <a:p>
            <a:pPr lvl="1"/>
            <a:r>
              <a:rPr lang="en-US" sz="4300" dirty="0">
                <a:latin typeface="Courier"/>
                <a:cs typeface="Courier"/>
              </a:rPr>
              <a:t>./cookbooks/&lt;cookbook&gt;/attributes/</a:t>
            </a:r>
            <a:r>
              <a:rPr lang="en-US" sz="4300" dirty="0" err="1">
                <a:latin typeface="Courier"/>
                <a:cs typeface="Courier"/>
              </a:rPr>
              <a:t>default.rb</a:t>
            </a:r>
            <a:r>
              <a:rPr lang="en-US" sz="4300" dirty="0">
                <a:latin typeface="Courier"/>
                <a:cs typeface="Courier"/>
              </a:rPr>
              <a:t> </a:t>
            </a:r>
          </a:p>
          <a:p>
            <a:r>
              <a:rPr lang="en-US" sz="4800" dirty="0"/>
              <a:t>Format is</a:t>
            </a:r>
          </a:p>
          <a:p>
            <a:endParaRPr lang="en-US" sz="4800" dirty="0"/>
          </a:p>
          <a:p>
            <a:endParaRPr lang="en-US" sz="4800" dirty="0"/>
          </a:p>
          <a:p>
            <a:endParaRPr lang="en-US" sz="4800" dirty="0"/>
          </a:p>
          <a:p>
            <a:endParaRPr lang="en-US" sz="4800" dirty="0"/>
          </a:p>
          <a:p>
            <a:r>
              <a:rPr lang="en-US" sz="4800" dirty="0"/>
              <a:t>We'll look at precedence later....</a:t>
            </a:r>
          </a:p>
        </p:txBody>
      </p:sp>
      <p:pic>
        <p:nvPicPr>
          <p:cNvPr id="5" name="Picture 4"/>
          <p:cNvPicPr>
            <a:picLocks noChangeAspect="1"/>
          </p:cNvPicPr>
          <p:nvPr/>
        </p:nvPicPr>
        <p:blipFill>
          <a:blip r:embed="rId2"/>
          <a:stretch>
            <a:fillRect/>
          </a:stretch>
        </p:blipFill>
        <p:spPr>
          <a:xfrm>
            <a:off x="2052151" y="4078101"/>
            <a:ext cx="11359715" cy="2024612"/>
          </a:xfrm>
          <a:prstGeom prst="rect">
            <a:avLst/>
          </a:prstGeom>
        </p:spPr>
      </p:pic>
    </p:spTree>
    <p:extLst>
      <p:ext uri="{BB962C8B-B14F-4D97-AF65-F5344CB8AC3E}">
        <p14:creationId xmlns:p14="http://schemas.microsoft.com/office/powerpoint/2010/main" val="650199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23655</TotalTime>
  <Words>3311</Words>
  <Application>Microsoft Macintosh PowerPoint</Application>
  <PresentationFormat>Custom</PresentationFormat>
  <Paragraphs>408</Paragraphs>
  <Slides>38</Slides>
  <Notes>23</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ChefDk3.2Template</vt:lpstr>
      <vt:lpstr>Cookbook Attributes, Attribute Files and Dependencies</vt:lpstr>
      <vt:lpstr>Objectives</vt:lpstr>
      <vt:lpstr>Our topology</vt:lpstr>
      <vt:lpstr>Our topology</vt:lpstr>
      <vt:lpstr>GE: Reconfigure Apache</vt:lpstr>
      <vt:lpstr>Reconfigure Apache</vt:lpstr>
      <vt:lpstr>Attribute Files</vt:lpstr>
      <vt:lpstr>Best Practices</vt:lpstr>
      <vt:lpstr>Setting attributes in attribute files</vt:lpstr>
      <vt:lpstr>GE: Bump the cookbook version number</vt:lpstr>
      <vt:lpstr>GE: Generate the attributes file</vt:lpstr>
      <vt:lpstr>GE: Set the port value as an attribute</vt:lpstr>
      <vt:lpstr>GE: Update the apache::server recipe </vt:lpstr>
      <vt:lpstr>GE: Generate the Template file</vt:lpstr>
      <vt:lpstr>GE: Add the 'port' variable to the Template</vt:lpstr>
      <vt:lpstr>Lab: Upload the Cookbook</vt:lpstr>
      <vt:lpstr>Lab: Upload the Cookbook</vt:lpstr>
      <vt:lpstr>Lab: Upload the Cookbook</vt:lpstr>
      <vt:lpstr>Lab: Upload the Cookbook</vt:lpstr>
      <vt:lpstr>GE: Reconfigure Apache</vt:lpstr>
      <vt:lpstr>GE: Bump the haproxy cookbook version</vt:lpstr>
      <vt:lpstr>GE: Configuring haproxy.cfg.erb</vt:lpstr>
      <vt:lpstr>We've introduced a dependency</vt:lpstr>
      <vt:lpstr>GE: Bump the cookbook version number</vt:lpstr>
      <vt:lpstr>GE: Reconfigure Apache</vt:lpstr>
      <vt:lpstr>Lab: Upload the Cookbook</vt:lpstr>
      <vt:lpstr>Lab: Upload the Cookbook</vt:lpstr>
      <vt:lpstr>Configuring Berks</vt:lpstr>
      <vt:lpstr>GE: Edit Berksfile</vt:lpstr>
      <vt:lpstr>Lab: Upload the Cookbook</vt:lpstr>
      <vt:lpstr>Lab: Upload the Cookbook</vt:lpstr>
      <vt:lpstr>SSH Woes</vt:lpstr>
      <vt:lpstr>GE: Using knife ssh</vt:lpstr>
      <vt:lpstr>GE: Run chef-client on all nodes</vt:lpstr>
      <vt:lpstr>PowerPoint Presentation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2084</cp:revision>
  <cp:lastPrinted>2015-02-07T23:49:10Z</cp:lastPrinted>
  <dcterms:created xsi:type="dcterms:W3CDTF">2012-09-13T17:36:07Z</dcterms:created>
  <dcterms:modified xsi:type="dcterms:W3CDTF">2015-11-03T22:56:44Z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